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2" autoAdjust="0"/>
    <p:restoredTop sz="94660"/>
  </p:normalViewPr>
  <p:slideViewPr>
    <p:cSldViewPr snapToGrid="0">
      <p:cViewPr varScale="1">
        <p:scale>
          <a:sx n="44" d="100"/>
          <a:sy n="44" d="100"/>
        </p:scale>
        <p:origin x="6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311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450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711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5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73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941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41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045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3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476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163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5467F-8825-45A3-B4AE-BC96AD7D6656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862CD-28A0-41BF-AC8F-A968652B9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529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Demo/SampleReport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Presentation for </a:t>
            </a:r>
            <a:r>
              <a:rPr lang="en-US" dirty="0" err="1" smtClean="0"/>
              <a:t>GamingEtc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George Fang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5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The Issue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2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8274"/>
          <a:stretch/>
        </p:blipFill>
        <p:spPr>
          <a:xfrm>
            <a:off x="-3352800" y="-892334"/>
            <a:ext cx="18364200" cy="117824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913765"/>
            <a:ext cx="10515600" cy="1325563"/>
          </a:xfrm>
        </p:spPr>
        <p:txBody>
          <a:bodyPr/>
          <a:lstStyle/>
          <a:p>
            <a:r>
              <a:rPr lang="en-US" b="1" dirty="0" smtClean="0"/>
              <a:t>Current Process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85253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589206" cy="1325563"/>
          </a:xfrm>
        </p:spPr>
        <p:txBody>
          <a:bodyPr/>
          <a:lstStyle/>
          <a:p>
            <a:r>
              <a:rPr lang="en-US" b="1" dirty="0" smtClean="0"/>
              <a:t>Problems with current solution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0121" t="39609" r="22882" b="42394"/>
          <a:stretch/>
        </p:blipFill>
        <p:spPr>
          <a:xfrm>
            <a:off x="376299" y="2569497"/>
            <a:ext cx="11815701" cy="362482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667250" y="3962400"/>
            <a:ext cx="5753100" cy="381000"/>
          </a:xfrm>
          <a:prstGeom prst="straightConnector1">
            <a:avLst/>
          </a:prstGeom>
          <a:ln w="952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ttps://i.ytimg.com/vi/4Sm1CYDKCFA/maxresdefaul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290" y="203201"/>
            <a:ext cx="3770489" cy="212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47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850" y="86519"/>
            <a:ext cx="4762500" cy="1325563"/>
          </a:xfrm>
        </p:spPr>
        <p:txBody>
          <a:bodyPr/>
          <a:lstStyle/>
          <a:p>
            <a:r>
              <a:rPr lang="en-US" b="1" dirty="0" smtClean="0"/>
              <a:t>Proposed Solution</a:t>
            </a:r>
            <a:endParaRPr lang="en-US" b="1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81050" y="925811"/>
            <a:ext cx="47625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b="1" dirty="0" smtClean="0"/>
              <a:t>Automated Price Generation</a:t>
            </a:r>
            <a:endParaRPr lang="en-US" sz="22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206500" y="1789709"/>
            <a:ext cx="713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Custom designed software for data retrieval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User-End emulation to bypass Distil anti-scraping protection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00050" y="2815038"/>
            <a:ext cx="7137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How does it work?</a:t>
            </a:r>
          </a:p>
          <a:p>
            <a:r>
              <a:rPr lang="en-US" dirty="0"/>
              <a:t>	</a:t>
            </a:r>
            <a:r>
              <a:rPr lang="en-US" dirty="0" smtClean="0"/>
              <a:t>The custom designed software utilizes the COM (</a:t>
            </a:r>
            <a:r>
              <a:rPr lang="en-US" i="1" dirty="0" smtClean="0"/>
              <a:t>Component Object Model</a:t>
            </a:r>
            <a:r>
              <a:rPr lang="en-US" dirty="0" smtClean="0"/>
              <a:t>) design of Microsoft applications (Internet Explorer in this case) in order to inject scripts that interface with the application. These script injections allow the automated browsing of web pages in a manner indistinguishable from regular browsing. The program does not interface with TCGplayer.com, thus evading data scrape protection measures.</a:t>
            </a:r>
          </a:p>
          <a:p>
            <a:endParaRPr lang="en-US" dirty="0"/>
          </a:p>
        </p:txBody>
      </p:sp>
      <p:sp>
        <p:nvSpPr>
          <p:cNvPr id="13" name="Right Arrow 12"/>
          <p:cNvSpPr/>
          <p:nvPr/>
        </p:nvSpPr>
        <p:spPr>
          <a:xfrm>
            <a:off x="2663824" y="5626560"/>
            <a:ext cx="4740275" cy="406400"/>
          </a:xfrm>
          <a:prstGeom prst="rightArrow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663825" y="5341949"/>
            <a:ext cx="195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Script Injection</a:t>
            </a:r>
            <a:endParaRPr lang="en-US" dirty="0"/>
          </a:p>
        </p:txBody>
      </p:sp>
      <p:pic>
        <p:nvPicPr>
          <p:cNvPr id="1028" name="Picture 4" descr="https://s.graphiq.com/sites/default/files/494/media/images/Internet_Explorer_Web_Browser_6016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450" y="5140420"/>
            <a:ext cx="1250950" cy="125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clipartbest.com/cliparts/McL/kK5/McLkK5yKi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2200" y="54274"/>
            <a:ext cx="1441450" cy="144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ight Arrow 17"/>
          <p:cNvSpPr/>
          <p:nvPr/>
        </p:nvSpPr>
        <p:spPr>
          <a:xfrm rot="5400000">
            <a:off x="6599012" y="3123603"/>
            <a:ext cx="3127825" cy="388938"/>
          </a:xfrm>
          <a:prstGeom prst="rightArrow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496300" y="2666872"/>
            <a:ext cx="195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Interaction</a:t>
            </a:r>
            <a:endParaRPr lang="en-US" dirty="0"/>
          </a:p>
        </p:txBody>
      </p:sp>
      <p:sp>
        <p:nvSpPr>
          <p:cNvPr id="15" name="Curved Down Arrow 14"/>
          <p:cNvSpPr/>
          <p:nvPr/>
        </p:nvSpPr>
        <p:spPr>
          <a:xfrm>
            <a:off x="8369300" y="4328080"/>
            <a:ext cx="2971800" cy="81234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32" name="Picture 8" descr="https://s3.amazonaws.com/prodcalogos.s3-website-us-west-1.amazonaws.comprodcalogos/TCGlogo_calogo1328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9200" y="5450059"/>
            <a:ext cx="1866900" cy="74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urved Down Arrow 21"/>
          <p:cNvSpPr/>
          <p:nvPr/>
        </p:nvSpPr>
        <p:spPr>
          <a:xfrm flipH="1" flipV="1">
            <a:off x="8369300" y="6249007"/>
            <a:ext cx="2971800" cy="608991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050" y="5217080"/>
            <a:ext cx="1482724" cy="1482724"/>
          </a:xfrm>
          <a:prstGeom prst="rect">
            <a:avLst/>
          </a:prstGeom>
        </p:spPr>
      </p:pic>
      <p:pic>
        <p:nvPicPr>
          <p:cNvPr id="24" name="Picture 8" descr="https://s3.amazonaws.com/prodcalogos.s3-website-us-west-1.amazonaws.comprodcalogos/TCGlogo_calogo1328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8400" y="475403"/>
            <a:ext cx="2838450" cy="113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4200" y="4881985"/>
            <a:ext cx="1482724" cy="1482724"/>
          </a:xfrm>
          <a:prstGeom prst="rect">
            <a:avLst/>
          </a:prstGeom>
        </p:spPr>
      </p:pic>
      <p:sp>
        <p:nvSpPr>
          <p:cNvPr id="20" name="Up Arrow 19"/>
          <p:cNvSpPr/>
          <p:nvPr/>
        </p:nvSpPr>
        <p:spPr>
          <a:xfrm>
            <a:off x="9876630" y="1789709"/>
            <a:ext cx="587376" cy="2653430"/>
          </a:xfrm>
          <a:prstGeom prst="up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0591006" y="2666872"/>
            <a:ext cx="138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Script Injection</a:t>
            </a:r>
            <a:endParaRPr lang="en-US" dirty="0"/>
          </a:p>
        </p:txBody>
      </p:sp>
      <p:sp>
        <p:nvSpPr>
          <p:cNvPr id="23" name="Multiply 22"/>
          <p:cNvSpPr/>
          <p:nvPr/>
        </p:nvSpPr>
        <p:spPr>
          <a:xfrm>
            <a:off x="8995965" y="1717872"/>
            <a:ext cx="2423320" cy="113214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46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14" grpId="0"/>
      <p:bldP spid="18" grpId="0" animBg="1"/>
      <p:bldP spid="19" grpId="0"/>
      <p:bldP spid="15" grpId="0" animBg="1"/>
      <p:bldP spid="22" grpId="0" animBg="1"/>
      <p:bldP spid="20" grpId="0" animBg="1"/>
      <p:bldP spid="20" grpId="1" animBg="1"/>
      <p:bldP spid="21" grpId="0"/>
      <p:bldP spid="21" grpId="1"/>
      <p:bldP spid="23" grpId="0" animBg="1"/>
      <p:bldP spid="2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Faster and more efficient than doing it by hand</a:t>
            </a:r>
          </a:p>
          <a:p>
            <a:r>
              <a:rPr lang="en-US" dirty="0" smtClean="0"/>
              <a:t>Less human error increases accuracy</a:t>
            </a:r>
          </a:p>
          <a:p>
            <a:r>
              <a:rPr lang="en-US" dirty="0" smtClean="0"/>
              <a:t>Ability to update all prices at once</a:t>
            </a:r>
          </a:p>
          <a:p>
            <a:r>
              <a:rPr lang="en-US" dirty="0" smtClean="0"/>
              <a:t>Catch slow price changes over time</a:t>
            </a:r>
          </a:p>
          <a:p>
            <a:r>
              <a:rPr lang="en-US" dirty="0" smtClean="0"/>
              <a:t>Wide variety of potential applications</a:t>
            </a:r>
          </a:p>
          <a:p>
            <a:pPr lvl="1"/>
            <a:r>
              <a:rPr lang="en-US" dirty="0" smtClean="0"/>
              <a:t>Automated sale pricing</a:t>
            </a:r>
          </a:p>
          <a:p>
            <a:pPr lvl="1"/>
            <a:r>
              <a:rPr lang="en-US" dirty="0" smtClean="0"/>
              <a:t>Automated buy pricing for “The project”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86239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Distil captcha based security system</a:t>
            </a:r>
          </a:p>
          <a:p>
            <a:pPr lvl="1"/>
            <a:r>
              <a:rPr lang="en-US" dirty="0" smtClean="0"/>
              <a:t>Speed (&lt; .5 Seconds Per Page)</a:t>
            </a:r>
          </a:p>
          <a:p>
            <a:pPr lvl="1"/>
            <a:r>
              <a:rPr lang="en-US" dirty="0" smtClean="0"/>
              <a:t>Quantity (&gt;~250 Pages within ~20 minutes)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7688" t="19604" r="5010" b="25209"/>
          <a:stretch/>
        </p:blipFill>
        <p:spPr>
          <a:xfrm>
            <a:off x="1219200" y="3075021"/>
            <a:ext cx="5556250" cy="378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803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Suggestion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Report Based Implementation</a:t>
            </a:r>
          </a:p>
          <a:p>
            <a:pPr lvl="1"/>
            <a:r>
              <a:rPr lang="en-US" dirty="0" smtClean="0">
                <a:hlinkClick r:id="rId2" action="ppaction://hlinkfile"/>
              </a:rPr>
              <a:t>PDF Form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8538" t="648" r="35625" b="61411"/>
          <a:stretch/>
        </p:blipFill>
        <p:spPr>
          <a:xfrm>
            <a:off x="0" y="3783012"/>
            <a:ext cx="5760911" cy="2806700"/>
          </a:xfrm>
          <a:prstGeom prst="rect">
            <a:avLst/>
          </a:prstGeom>
        </p:spPr>
      </p:pic>
      <p:sp>
        <p:nvSpPr>
          <p:cNvPr id="6" name="Bent-Up Arrow 5"/>
          <p:cNvSpPr/>
          <p:nvPr/>
        </p:nvSpPr>
        <p:spPr>
          <a:xfrm flipV="1">
            <a:off x="5760911" y="3851850"/>
            <a:ext cx="1173767" cy="547688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28766" t="18257" r="31799" b="52560"/>
          <a:stretch/>
        </p:blipFill>
        <p:spPr>
          <a:xfrm>
            <a:off x="5760911" y="4479924"/>
            <a:ext cx="6431089" cy="219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15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Thank you for listening!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73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21488</TotalTime>
  <Words>122</Words>
  <Application>Microsoft Office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Presentation for GamingEtc</vt:lpstr>
      <vt:lpstr>The Issue</vt:lpstr>
      <vt:lpstr>Current Process</vt:lpstr>
      <vt:lpstr>Problems with current solution</vt:lpstr>
      <vt:lpstr>Proposed Solution</vt:lpstr>
      <vt:lpstr>Benefits</vt:lpstr>
      <vt:lpstr>Risks</vt:lpstr>
      <vt:lpstr>Implementation Suggestion</vt:lpstr>
      <vt:lpstr>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Fang</dc:creator>
  <cp:lastModifiedBy>George Fang</cp:lastModifiedBy>
  <cp:revision>12</cp:revision>
  <dcterms:created xsi:type="dcterms:W3CDTF">2016-05-06T19:28:26Z</dcterms:created>
  <dcterms:modified xsi:type="dcterms:W3CDTF">2018-04-15T06:33:21Z</dcterms:modified>
</cp:coreProperties>
</file>